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2" r:id="rId2"/>
    <p:sldId id="283" r:id="rId3"/>
    <p:sldId id="284" r:id="rId4"/>
    <p:sldId id="306" r:id="rId5"/>
    <p:sldId id="285" r:id="rId6"/>
    <p:sldId id="256" r:id="rId7"/>
    <p:sldId id="277" r:id="rId8"/>
    <p:sldId id="292" r:id="rId9"/>
    <p:sldId id="308" r:id="rId10"/>
    <p:sldId id="300" r:id="rId11"/>
    <p:sldId id="262" r:id="rId12"/>
    <p:sldId id="286" r:id="rId13"/>
    <p:sldId id="294" r:id="rId14"/>
    <p:sldId id="299" r:id="rId15"/>
    <p:sldId id="301" r:id="rId16"/>
    <p:sldId id="295" r:id="rId17"/>
    <p:sldId id="302" r:id="rId18"/>
    <p:sldId id="296" r:id="rId19"/>
    <p:sldId id="267" r:id="rId20"/>
    <p:sldId id="30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62" autoAdjust="0"/>
    <p:restoredTop sz="9466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BEADB-4AED-424F-BAFC-96A198807FAF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AC2E1-D02B-427F-AA58-CBF2654CC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100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DE8409-1571-424B-BBC9-DB68E875D60F}" type="slidenum">
              <a:rPr lang="de-DE"/>
              <a:pPr/>
              <a:t>2</a:t>
            </a:fld>
            <a:endParaRPr lang="de-DE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5D4E4D-2ADB-4FE1-87BC-0EA72D72387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785E2E-55E7-45ED-AE22-3595F9159373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During this </a:t>
            </a:r>
            <a:r>
              <a:rPr lang="en-GB" dirty="0" err="1" smtClean="0"/>
              <a:t>reasearch</a:t>
            </a:r>
            <a:r>
              <a:rPr lang="en-GB" dirty="0" smtClean="0"/>
              <a:t> only the three stages were done generalisation</a:t>
            </a:r>
            <a:r>
              <a:rPr lang="en-GB" baseline="0" dirty="0" smtClean="0"/>
              <a:t> still needs to be done.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92767-A162-42CB-8C40-2DC28B582CA2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535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Second sites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92767-A162-42CB-8C40-2DC28B582CA2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2AF9C7-A4E3-459A-B0AA-71B77085FD3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92767-A162-42CB-8C40-2DC28B582CA2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673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0097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947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832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20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13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984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631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424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45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9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5111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8E399-2366-4CA9-B26D-2A3210CABBF5}" type="datetimeFigureOut">
              <a:rPr lang="en-GB" smtClean="0"/>
              <a:t>13/02/2013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A3115-22EE-4594-A9EA-6277E3BCD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846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9" y="3369352"/>
            <a:ext cx="5484697" cy="411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08920"/>
            <a:ext cx="3851920" cy="245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 descr="1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659174"/>
            <a:ext cx="3851920" cy="319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029" y="5733256"/>
            <a:ext cx="4826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smtClean="0">
                <a:solidFill>
                  <a:srgbClr val="FFC000"/>
                </a:solidFill>
              </a:rPr>
              <a:t>12 Feb 2013</a:t>
            </a:r>
            <a:endParaRPr lang="de-DE" dirty="0">
              <a:solidFill>
                <a:srgbClr val="FFC000"/>
              </a:solidFill>
            </a:endParaRPr>
          </a:p>
          <a:p>
            <a:r>
              <a:rPr lang="de-DE" dirty="0" smtClean="0">
                <a:solidFill>
                  <a:srgbClr val="FFC000"/>
                </a:solidFill>
              </a:rPr>
              <a:t>Addis Ababa</a:t>
            </a:r>
            <a:endParaRPr lang="de-DE" dirty="0">
              <a:solidFill>
                <a:srgbClr val="FFC000"/>
              </a:solidFill>
            </a:endParaRPr>
          </a:p>
          <a:p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" y="0"/>
            <a:ext cx="2646040" cy="336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040" y="15528"/>
            <a:ext cx="2646039" cy="337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5528"/>
            <a:ext cx="3851921" cy="290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16024" y="0"/>
            <a:ext cx="8676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C000"/>
                </a:solidFill>
              </a:rPr>
              <a:t>Community level issues and interventions </a:t>
            </a:r>
            <a:endParaRPr lang="de-DE" sz="2800" b="1" dirty="0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285431" y="2465687"/>
            <a:ext cx="385856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2000">
                <a:solidFill>
                  <a:srgbClr val="FF0000"/>
                </a:solidFill>
                <a:latin typeface="Times New Roman" pitchFamily="18" charset="0"/>
              </a:rPr>
              <a:t>Aster </a:t>
            </a:r>
            <a:r>
              <a:rPr lang="de-DE" sz="2000" smtClean="0">
                <a:solidFill>
                  <a:srgbClr val="FF0000"/>
                </a:solidFill>
                <a:latin typeface="Times New Roman" pitchFamily="18" charset="0"/>
              </a:rPr>
              <a:t>Gebrekirstos, </a:t>
            </a:r>
            <a:r>
              <a:rPr lang="de-DE" sz="2000" dirty="0" smtClean="0">
                <a:solidFill>
                  <a:srgbClr val="FF0000"/>
                </a:solidFill>
                <a:latin typeface="Times New Roman" pitchFamily="18" charset="0"/>
              </a:rPr>
              <a:t>et al.</a:t>
            </a:r>
            <a:endParaRPr lang="de-DE" sz="2000" dirty="0">
              <a:solidFill>
                <a:srgbClr val="FF0000"/>
              </a:solidFill>
              <a:latin typeface="Times New Roman" pitchFamily="18" charset="0"/>
            </a:endParaRPr>
          </a:p>
          <a:p>
            <a:r>
              <a:rPr lang="de-DE" sz="2000" dirty="0">
                <a:solidFill>
                  <a:srgbClr val="FF0000"/>
                </a:solidFill>
                <a:latin typeface="Times New Roman" pitchFamily="18" charset="0"/>
              </a:rPr>
              <a:t>World Agroforestry Center, Nairobi</a:t>
            </a:r>
          </a:p>
          <a:p>
            <a:endParaRPr lang="de-DE" sz="20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38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endParaRPr lang="en-GB" sz="8000" b="1" dirty="0" smtClean="0"/>
          </a:p>
          <a:p>
            <a:pPr marL="0" indent="0" algn="ctr">
              <a:buNone/>
            </a:pPr>
            <a:r>
              <a:rPr lang="en-GB" sz="8000" b="1" dirty="0" smtClean="0">
                <a:solidFill>
                  <a:srgbClr val="C00000"/>
                </a:solidFill>
                <a:latin typeface="+mj-lt"/>
              </a:rPr>
              <a:t>Approach</a:t>
            </a:r>
          </a:p>
          <a:p>
            <a:pPr marL="0" indent="0">
              <a:buNone/>
            </a:pPr>
            <a:r>
              <a:rPr lang="en-GB" sz="8000" b="1" dirty="0" smtClean="0"/>
              <a:t>Bio-physical and socio-economic benchmarks</a:t>
            </a:r>
            <a:endParaRPr lang="en-GB" sz="8000" dirty="0" smtClean="0"/>
          </a:p>
          <a:p>
            <a:pPr lvl="0"/>
            <a:r>
              <a:rPr lang="en-GB" sz="8000" dirty="0" smtClean="0"/>
              <a:t>Collate all the benchmarking data gathered under RC1 and develop a suite of benchmarks that addresses the needs of monitoring progress towards AR-EH / </a:t>
            </a:r>
            <a:r>
              <a:rPr lang="en-GB" sz="8000" dirty="0" err="1" smtClean="0"/>
              <a:t>FtF</a:t>
            </a:r>
            <a:r>
              <a:rPr lang="en-GB" sz="8000" dirty="0" smtClean="0"/>
              <a:t> development outcomes.</a:t>
            </a:r>
          </a:p>
          <a:p>
            <a:pPr lvl="0"/>
            <a:r>
              <a:rPr lang="en-GB" sz="8000" dirty="0" smtClean="0"/>
              <a:t>Develop and test approaches for actively using benchmarks to inform discussion in CKEGs.</a:t>
            </a:r>
          </a:p>
          <a:p>
            <a:pPr lvl="0"/>
            <a:r>
              <a:rPr lang="en-GB" sz="8000" dirty="0" smtClean="0"/>
              <a:t>Establish monitoring processes based on the suite of benchmarks selected.</a:t>
            </a:r>
          </a:p>
          <a:p>
            <a:pPr marL="0" indent="0">
              <a:buNone/>
            </a:pPr>
            <a:r>
              <a:rPr lang="en-GB" sz="8000" b="1" dirty="0" smtClean="0"/>
              <a:t>Community knowledge exchange groups</a:t>
            </a:r>
            <a:endParaRPr lang="en-GB" sz="8000" dirty="0" smtClean="0"/>
          </a:p>
          <a:p>
            <a:pPr lvl="0"/>
            <a:r>
              <a:rPr lang="en-GB" sz="8000" dirty="0" smtClean="0"/>
              <a:t>Establish CKEGs based on equitable gender participation and the opportunities for knowledge transfer amongst strata.</a:t>
            </a:r>
          </a:p>
          <a:p>
            <a:pPr lvl="0"/>
            <a:r>
              <a:rPr lang="en-GB" sz="8000" dirty="0" smtClean="0"/>
              <a:t>Develop and test participatory approaches for peer-to-peer benchmarking as a driver of knowledge transfer.</a:t>
            </a:r>
          </a:p>
          <a:p>
            <a:pPr lvl="0"/>
            <a:r>
              <a:rPr lang="en-GB" sz="8000" dirty="0" smtClean="0"/>
              <a:t>Develop and test approaches that would allow CKEGs to participate in driving research priorities for AR-EH.</a:t>
            </a:r>
          </a:p>
          <a:p>
            <a:pPr marL="0" indent="0">
              <a:buNone/>
            </a:pPr>
            <a:r>
              <a:rPr lang="en-GB" sz="8000" b="1" dirty="0" smtClean="0"/>
              <a:t>Opportunities for scaling innovation</a:t>
            </a:r>
            <a:endParaRPr lang="en-GB" sz="8000" dirty="0" smtClean="0"/>
          </a:p>
          <a:p>
            <a:pPr lvl="0"/>
            <a:r>
              <a:rPr lang="en-GB" sz="8000" dirty="0" smtClean="0"/>
              <a:t>Identification of barriers to wider adoption of current practises within the community.</a:t>
            </a:r>
          </a:p>
          <a:p>
            <a:pPr lvl="0"/>
            <a:r>
              <a:rPr lang="en-GB" sz="8000" dirty="0" smtClean="0"/>
              <a:t>Identification of solutions for lifting these barriers where feasible.</a:t>
            </a:r>
          </a:p>
          <a:p>
            <a:pPr lvl="0"/>
            <a:r>
              <a:rPr lang="en-GB" sz="8000" dirty="0" smtClean="0"/>
              <a:t>Identification of entry points for exogenous technologies and management practices.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7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764704"/>
            <a:ext cx="8229600" cy="5472608"/>
          </a:xfrm>
        </p:spPr>
        <p:txBody>
          <a:bodyPr/>
          <a:lstStyle/>
          <a:p>
            <a:r>
              <a:rPr lang="en-GB" sz="2400" dirty="0"/>
              <a:t>A</a:t>
            </a:r>
            <a:r>
              <a:rPr lang="en-GB" sz="2400" dirty="0" smtClean="0"/>
              <a:t> </a:t>
            </a:r>
            <a:r>
              <a:rPr lang="en-GB" sz="2400" dirty="0"/>
              <a:t>knowledge based systems approach </a:t>
            </a:r>
            <a:r>
              <a:rPr lang="en-GB" sz="2400" dirty="0" smtClean="0"/>
              <a:t>(</a:t>
            </a:r>
            <a:r>
              <a:rPr lang="en-US" sz="2400" b="1" dirty="0" smtClean="0"/>
              <a:t>The AKT5 software)- </a:t>
            </a:r>
            <a:r>
              <a:rPr lang="en-GB" sz="2400" dirty="0" smtClean="0"/>
              <a:t>will be  </a:t>
            </a:r>
            <a:r>
              <a:rPr lang="en-GB" sz="2400" dirty="0"/>
              <a:t>employed </a:t>
            </a:r>
            <a:r>
              <a:rPr lang="en-GB" sz="2400" dirty="0" smtClean="0"/>
              <a:t>(Sinclair </a:t>
            </a:r>
            <a:r>
              <a:rPr lang="en-GB" sz="2400" dirty="0"/>
              <a:t>and Walker, 1998</a:t>
            </a:r>
            <a:r>
              <a:rPr lang="en-GB" sz="2400" dirty="0" smtClean="0"/>
              <a:t>)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 smtClean="0"/>
          </a:p>
          <a:p>
            <a:endParaRPr lang="en-GB" sz="2400" dirty="0" smtClean="0"/>
          </a:p>
          <a:p>
            <a:r>
              <a:rPr lang="en-GB" sz="2400" dirty="0" smtClean="0"/>
              <a:t>Four stages of the knowledge </a:t>
            </a:r>
            <a:r>
              <a:rPr lang="en-GB" sz="2400" dirty="0"/>
              <a:t>elicitation </a:t>
            </a:r>
            <a:r>
              <a:rPr lang="en-GB" sz="2400" dirty="0" smtClean="0"/>
              <a:t>process </a:t>
            </a:r>
            <a:r>
              <a:rPr lang="en-GB" sz="2400" dirty="0"/>
              <a:t>(Dixon </a:t>
            </a:r>
            <a:r>
              <a:rPr lang="en-GB" sz="2400" dirty="0" smtClean="0"/>
              <a:t>et al.,  </a:t>
            </a:r>
            <a:r>
              <a:rPr lang="en-GB" sz="2400" dirty="0"/>
              <a:t>2001</a:t>
            </a:r>
            <a:r>
              <a:rPr lang="en-GB" sz="2400" dirty="0" smtClean="0"/>
              <a:t>)</a:t>
            </a:r>
          </a:p>
          <a:p>
            <a:pPr>
              <a:buNone/>
            </a:pPr>
            <a:endParaRPr lang="en-GB" sz="2400" dirty="0"/>
          </a:p>
          <a:p>
            <a:endParaRPr lang="en-GB" sz="2400" dirty="0"/>
          </a:p>
        </p:txBody>
      </p:sp>
      <p:grpSp>
        <p:nvGrpSpPr>
          <p:cNvPr id="2" name="Group 10"/>
          <p:cNvGrpSpPr/>
          <p:nvPr/>
        </p:nvGrpSpPr>
        <p:grpSpPr>
          <a:xfrm>
            <a:off x="1403648" y="2276872"/>
            <a:ext cx="6192688" cy="1944216"/>
            <a:chOff x="1691680" y="3212976"/>
            <a:chExt cx="5328592" cy="1944216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3284984"/>
              <a:ext cx="5328592" cy="1656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Straight Connector 5"/>
            <p:cNvCxnSpPr/>
            <p:nvPr/>
          </p:nvCxnSpPr>
          <p:spPr>
            <a:xfrm>
              <a:off x="5220072" y="3212976"/>
              <a:ext cx="0" cy="1944216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5220182" y="3240911"/>
              <a:ext cx="1331089" cy="1724628"/>
            </a:xfrm>
            <a:custGeom>
              <a:avLst/>
              <a:gdLst>
                <a:gd name="connsiteX0" fmla="*/ 1331089 w 1331089"/>
                <a:gd name="connsiteY0" fmla="*/ 1724628 h 1724628"/>
                <a:gd name="connsiteX1" fmla="*/ 0 w 1331089"/>
                <a:gd name="connsiteY1" fmla="*/ 1157469 h 1724628"/>
                <a:gd name="connsiteX2" fmla="*/ 23150 w 1331089"/>
                <a:gd name="connsiteY2" fmla="*/ 740780 h 1724628"/>
                <a:gd name="connsiteX3" fmla="*/ 1296365 w 1331089"/>
                <a:gd name="connsiteY3" fmla="*/ 0 h 1724628"/>
                <a:gd name="connsiteX4" fmla="*/ 1331089 w 1331089"/>
                <a:gd name="connsiteY4" fmla="*/ 1724628 h 172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089" h="1724628">
                  <a:moveTo>
                    <a:pt x="1331089" y="1724628"/>
                  </a:moveTo>
                  <a:lnTo>
                    <a:pt x="0" y="1157469"/>
                  </a:lnTo>
                  <a:lnTo>
                    <a:pt x="23150" y="740780"/>
                  </a:lnTo>
                  <a:lnTo>
                    <a:pt x="1296365" y="0"/>
                  </a:lnTo>
                  <a:lnTo>
                    <a:pt x="1331089" y="1724628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Rectangle 7"/>
          <p:cNvSpPr/>
          <p:nvPr/>
        </p:nvSpPr>
        <p:spPr>
          <a:xfrm>
            <a:off x="0" y="1"/>
            <a:ext cx="6588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b="1" kern="0" dirty="0" smtClean="0">
                <a:solidFill>
                  <a:srgbClr val="FF0000"/>
                </a:solidFill>
              </a:rPr>
              <a:t>Approach: Local ecological knowledge process</a:t>
            </a:r>
            <a:r>
              <a:rPr lang="de-DE" sz="2400" b="1" kern="0" dirty="0" smtClean="0">
                <a:solidFill>
                  <a:schemeClr val="tx1"/>
                </a:solidFill>
              </a:rPr>
              <a:t>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6002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2" y="0"/>
            <a:ext cx="2608312" cy="548680"/>
          </a:xfrm>
        </p:spPr>
        <p:txBody>
          <a:bodyPr>
            <a:normAutofit fontScale="90000"/>
          </a:bodyPr>
          <a:lstStyle/>
          <a:p>
            <a:r>
              <a:rPr lang="en-GB" sz="2800" dirty="0" smtClean="0">
                <a:solidFill>
                  <a:srgbClr val="C00000"/>
                </a:solidFill>
              </a:rPr>
              <a:t>The process </a:t>
            </a:r>
            <a:r>
              <a:rPr lang="en-GB" sz="2800" dirty="0" err="1" smtClean="0">
                <a:solidFill>
                  <a:srgbClr val="C00000"/>
                </a:solidFill>
              </a:rPr>
              <a:t>contd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GB" sz="2400" dirty="0" smtClean="0"/>
              <a:t>Stakeholder analysis (</a:t>
            </a:r>
            <a:r>
              <a:rPr lang="en-GB" sz="2400" dirty="0"/>
              <a:t>to establish system boundaries and determine the different strata of people who had an influence on the functioning of the system </a:t>
            </a:r>
            <a:r>
              <a:rPr lang="en-GB" sz="2400" dirty="0" err="1" smtClean="0"/>
              <a:t>e.g</a:t>
            </a:r>
            <a:r>
              <a:rPr lang="en-GB" sz="2400" dirty="0" smtClean="0"/>
              <a:t> farmers, Development Agents, Extension officers and village leaders </a:t>
            </a:r>
            <a:r>
              <a:rPr lang="en-GB" sz="2400" dirty="0" err="1" smtClean="0"/>
              <a:t>etc</a:t>
            </a:r>
            <a:r>
              <a:rPr lang="en-GB" sz="2400" dirty="0" smtClean="0"/>
              <a:t>)</a:t>
            </a:r>
          </a:p>
          <a:p>
            <a:endParaRPr lang="en-GB" sz="2400" dirty="0" smtClean="0"/>
          </a:p>
          <a:p>
            <a:r>
              <a:rPr lang="en-GB" sz="2400" dirty="0" smtClean="0"/>
              <a:t>Scoping, ( </a:t>
            </a:r>
            <a:r>
              <a:rPr lang="en-GB" sz="2400" dirty="0"/>
              <a:t>different PRA methods </a:t>
            </a:r>
            <a:r>
              <a:rPr lang="en-GB" sz="2400" dirty="0" smtClean="0"/>
              <a:t>will be </a:t>
            </a:r>
            <a:r>
              <a:rPr lang="en-GB" sz="2400" dirty="0"/>
              <a:t>used such as social mapping and modelling, seasonality maps, participatory linkage diagrams and focus group discussions. </a:t>
            </a:r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Definition(objectives will be </a:t>
            </a:r>
            <a:r>
              <a:rPr lang="en-GB" sz="2400" dirty="0"/>
              <a:t>redefined and then semi structured interviews </a:t>
            </a:r>
            <a:r>
              <a:rPr lang="en-GB" sz="2400" dirty="0" smtClean="0"/>
              <a:t>will be </a:t>
            </a:r>
            <a:r>
              <a:rPr lang="en-GB" sz="2400" dirty="0"/>
              <a:t>prepared </a:t>
            </a:r>
            <a:r>
              <a:rPr lang="en-GB" sz="2400" dirty="0" smtClean="0"/>
              <a:t>)  Stratified random sampling to select informants of equal number  of  male and female </a:t>
            </a:r>
          </a:p>
          <a:p>
            <a:endParaRPr lang="en-GB" sz="2400" dirty="0" smtClean="0"/>
          </a:p>
          <a:p>
            <a:r>
              <a:rPr lang="en-GB" sz="2400" dirty="0" smtClean="0"/>
              <a:t>Compilation phase involved </a:t>
            </a:r>
            <a:r>
              <a:rPr lang="en-GB" sz="2400" dirty="0" smtClean="0">
                <a:solidFill>
                  <a:srgbClr val="C00000"/>
                </a:solidFill>
              </a:rPr>
              <a:t>repeated  </a:t>
            </a:r>
            <a:r>
              <a:rPr lang="en-GB" sz="2400" dirty="0">
                <a:solidFill>
                  <a:srgbClr val="C00000"/>
                </a:solidFill>
              </a:rPr>
              <a:t>interaction with </a:t>
            </a:r>
            <a:r>
              <a:rPr lang="en-GB" sz="2400" dirty="0" smtClean="0">
                <a:solidFill>
                  <a:srgbClr val="C00000"/>
                </a:solidFill>
              </a:rPr>
              <a:t>key informants</a:t>
            </a:r>
            <a:r>
              <a:rPr lang="en-GB" sz="2400" dirty="0" smtClean="0"/>
              <a:t>, </a:t>
            </a:r>
            <a:r>
              <a:rPr lang="en-GB" sz="2400" dirty="0"/>
              <a:t>Knowledge representation and evaluation of emerging knowledge base </a:t>
            </a:r>
            <a:endParaRPr lang="en-GB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GB" sz="2400" dirty="0" smtClean="0"/>
              <a:t>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38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397"/>
            <a:ext cx="9144000" cy="6861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3240004" cy="479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9890" y="4221088"/>
            <a:ext cx="351411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e-DE" sz="2400" dirty="0" smtClean="0">
                <a:solidFill>
                  <a:schemeClr val="bg1"/>
                </a:solidFill>
              </a:rPr>
              <a:t>Participatory resource mapping: </a:t>
            </a:r>
            <a:r>
              <a:rPr lang="en-US" sz="2400" dirty="0" smtClean="0">
                <a:solidFill>
                  <a:schemeClr val="bg1"/>
                </a:solidFill>
              </a:rPr>
              <a:t> integrating trees in fields, farms and landscapes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68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55308" y="1747086"/>
            <a:ext cx="451000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625" y="1184274"/>
            <a:ext cx="5642288" cy="45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Participatory resource mapping of the farming system: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de-DE" dirty="0" smtClean="0"/>
              <a:t> 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 rot="16020960">
            <a:off x="488121" y="545195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65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785813" y="3500438"/>
            <a:ext cx="835818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en-US" sz="2400" b="0"/>
          </a:p>
          <a:p>
            <a:endParaRPr lang="en-US" sz="2400" b="0"/>
          </a:p>
          <a:p>
            <a:endParaRPr lang="en-US" sz="2400" b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2500313"/>
            <a:ext cx="8496300" cy="30956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lang="en-US" sz="2000" b="0" kern="0" dirty="0">
                <a:latin typeface="+mn-lt"/>
              </a:rPr>
              <a:t>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980728"/>
            <a:ext cx="8390135" cy="487885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en-GB" sz="2400" b="0" kern="0" dirty="0">
                <a:solidFill>
                  <a:schemeClr val="tx1"/>
                </a:solidFill>
                <a:latin typeface="+mn-lt"/>
              </a:rPr>
              <a:t>What do farmers know and explain well</a:t>
            </a:r>
            <a:r>
              <a:rPr lang="en-GB" sz="2400" b="0" kern="0" dirty="0" smtClean="0">
                <a:solidFill>
                  <a:schemeClr val="tx1"/>
                </a:solidFill>
                <a:latin typeface="+mn-lt"/>
              </a:rPr>
              <a:t>?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en-GB" sz="2400" kern="0" dirty="0" smtClean="0"/>
              <a:t>Drivers </a:t>
            </a:r>
            <a:r>
              <a:rPr lang="en-GB" sz="2400" kern="0" dirty="0"/>
              <a:t>and </a:t>
            </a:r>
            <a:r>
              <a:rPr lang="en-GB" sz="2400" kern="0" dirty="0" smtClean="0"/>
              <a:t>challenges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de-DE" sz="2400" kern="0" dirty="0" smtClean="0">
                <a:solidFill>
                  <a:schemeClr val="tx1"/>
                </a:solidFill>
                <a:latin typeface="+mn-lt"/>
              </a:rPr>
              <a:t>Why do farmers do the way they do (e.g positioning of trees on farms)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de-DE" sz="2400" kern="0" dirty="0" smtClean="0">
                <a:solidFill>
                  <a:schemeClr val="tx1"/>
                </a:solidFill>
                <a:latin typeface="+mn-lt"/>
              </a:rPr>
              <a:t>Source of exsisting technologies (Endogenous and exogenous)</a:t>
            </a:r>
            <a:endParaRPr lang="en-GB" sz="24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en-US" sz="2400" kern="0" dirty="0"/>
              <a:t>processes of change (what works well</a:t>
            </a:r>
            <a:r>
              <a:rPr lang="en-US" sz="2400" kern="0" dirty="0" smtClean="0"/>
              <a:t>)- (strong community leader, existing CKEGs , Model farmers?)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en-US" sz="2400" kern="0" dirty="0" smtClean="0"/>
              <a:t>Identify knowledge gaps and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Ø"/>
              <a:defRPr/>
            </a:pPr>
            <a:r>
              <a:rPr lang="en-US" sz="2400" kern="0" dirty="0" smtClean="0"/>
              <a:t>Demand </a:t>
            </a:r>
            <a:r>
              <a:rPr lang="en-US" sz="2400" kern="0" dirty="0"/>
              <a:t>driven </a:t>
            </a:r>
            <a:r>
              <a:rPr lang="en-US" sz="2400" kern="0" dirty="0" smtClean="0"/>
              <a:t>Intervention options (build on what we have (entry point) and/or introduce new technologies)</a:t>
            </a:r>
            <a:endParaRPr lang="en-US" sz="2400" kern="0" dirty="0"/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endParaRPr lang="de-DE" sz="2400" b="0" kern="0" dirty="0"/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endParaRPr lang="en-GB" sz="2400" b="0" kern="0" dirty="0">
              <a:solidFill>
                <a:schemeClr val="tx1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Ø"/>
              <a:defRPr/>
            </a:pPr>
            <a:endParaRPr lang="en-US" sz="3200" b="0" kern="0" dirty="0">
              <a:solidFill>
                <a:schemeClr val="tx1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endParaRPr lang="en-GB" sz="3200" b="0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252" y="626785"/>
            <a:ext cx="56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kern="0" dirty="0" smtClean="0">
                <a:solidFill>
                  <a:srgbClr val="FF0000"/>
                </a:solidFill>
              </a:rPr>
              <a:t>Compilation and generalisation</a:t>
            </a:r>
          </a:p>
          <a:p>
            <a:endParaRPr lang="en-US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19497" y="23425"/>
            <a:ext cx="2448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solidFill>
                  <a:srgbClr val="C00000"/>
                </a:solidFill>
              </a:rPr>
              <a:t>The process </a:t>
            </a:r>
            <a:r>
              <a:rPr lang="en-GB" sz="2400" dirty="0" err="1" smtClean="0">
                <a:solidFill>
                  <a:srgbClr val="C00000"/>
                </a:solidFill>
              </a:rPr>
              <a:t>contd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1667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melda\Documents\Photos for printing\IMG_5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466208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Farmers attending a feedback session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8544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evaluated for coherence and consistency  of the information-</a:t>
            </a:r>
            <a:r>
              <a:rPr lang="en-GB" dirty="0" smtClean="0">
                <a:solidFill>
                  <a:srgbClr val="C00000"/>
                </a:solidFill>
              </a:rPr>
              <a:t>Build trust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7" y="-10132"/>
            <a:ext cx="2448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solidFill>
                  <a:srgbClr val="C00000"/>
                </a:solidFill>
              </a:rPr>
              <a:t>The process </a:t>
            </a:r>
            <a:r>
              <a:rPr lang="en-GB" sz="2400" dirty="0" err="1" smtClean="0">
                <a:solidFill>
                  <a:srgbClr val="C00000"/>
                </a:solidFill>
              </a:rPr>
              <a:t>contd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946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Forms of intervention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58129" y="1938748"/>
            <a:ext cx="806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Intervention  =  target practice + associated practices + enabling environment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2" name="Group 14"/>
          <p:cNvGrpSpPr/>
          <p:nvPr/>
        </p:nvGrpSpPr>
        <p:grpSpPr>
          <a:xfrm>
            <a:off x="3361242" y="2403565"/>
            <a:ext cx="2665244" cy="3717005"/>
            <a:chOff x="3361242" y="2403565"/>
            <a:chExt cx="2665244" cy="3717005"/>
          </a:xfrm>
        </p:grpSpPr>
        <p:sp>
          <p:nvSpPr>
            <p:cNvPr id="6" name="TextBox 5"/>
            <p:cNvSpPr txBox="1"/>
            <p:nvPr/>
          </p:nvSpPr>
          <p:spPr>
            <a:xfrm>
              <a:off x="4058114" y="2403565"/>
              <a:ext cx="1207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c</a:t>
              </a:r>
              <a:r>
                <a:rPr lang="en-US" dirty="0" smtClean="0">
                  <a:solidFill>
                    <a:schemeClr val="tx1"/>
                  </a:solidFill>
                </a:rPr>
                <a:t>ontrolled grazing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58114" y="3159406"/>
              <a:ext cx="14969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t</a:t>
              </a:r>
              <a:r>
                <a:rPr lang="en-US" dirty="0" smtClean="0">
                  <a:solidFill>
                    <a:schemeClr val="tx1"/>
                  </a:solidFill>
                </a:rPr>
                <a:t>rees in other farm niches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61242" y="4346971"/>
              <a:ext cx="2665244" cy="1773599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752271" y="2331173"/>
            <a:ext cx="2861195" cy="3398696"/>
            <a:chOff x="752271" y="2331173"/>
            <a:chExt cx="2861195" cy="3398696"/>
          </a:xfrm>
        </p:grpSpPr>
        <p:sp>
          <p:nvSpPr>
            <p:cNvPr id="5" name="TextBox 4"/>
            <p:cNvSpPr txBox="1"/>
            <p:nvPr/>
          </p:nvSpPr>
          <p:spPr>
            <a:xfrm>
              <a:off x="2406420" y="2331173"/>
              <a:ext cx="12070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t</a:t>
              </a:r>
              <a:r>
                <a:rPr lang="en-US" dirty="0" smtClean="0">
                  <a:solidFill>
                    <a:schemeClr val="tx1"/>
                  </a:solidFill>
                </a:rPr>
                <a:t>rees in crop fields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2271" y="3472197"/>
              <a:ext cx="2257672" cy="2257672"/>
            </a:xfrm>
            <a:prstGeom prst="rect">
              <a:avLst/>
            </a:prstGeom>
          </p:spPr>
        </p:pic>
      </p:grpSp>
      <p:grpSp>
        <p:nvGrpSpPr>
          <p:cNvPr id="15" name="Group 15"/>
          <p:cNvGrpSpPr/>
          <p:nvPr/>
        </p:nvGrpSpPr>
        <p:grpSpPr>
          <a:xfrm>
            <a:off x="6167607" y="2383253"/>
            <a:ext cx="2684530" cy="4393676"/>
            <a:chOff x="6167607" y="2383253"/>
            <a:chExt cx="2684530" cy="4393676"/>
          </a:xfrm>
        </p:grpSpPr>
        <p:sp>
          <p:nvSpPr>
            <p:cNvPr id="8" name="TextBox 7"/>
            <p:cNvSpPr txBox="1"/>
            <p:nvPr/>
          </p:nvSpPr>
          <p:spPr>
            <a:xfrm>
              <a:off x="6167607" y="2383253"/>
              <a:ext cx="26845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dirty="0" smtClean="0">
                  <a:solidFill>
                    <a:schemeClr val="tx1"/>
                  </a:solidFill>
                </a:rPr>
                <a:t>ocial capital that enables collective grazing management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80436" y="3482572"/>
              <a:ext cx="25063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1"/>
                  </a:solidFill>
                </a:rPr>
                <a:t>Secure user right  or tenure  land and tree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04546" y="4186576"/>
              <a:ext cx="26475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q</a:t>
              </a:r>
              <a:r>
                <a:rPr lang="en-US" dirty="0" smtClean="0">
                  <a:solidFill>
                    <a:schemeClr val="tx1"/>
                  </a:solidFill>
                </a:rPr>
                <a:t>uality seed / seedling supply or encouragement of </a:t>
              </a:r>
              <a:r>
                <a:rPr lang="en-US" dirty="0" smtClean="0"/>
                <a:t>FMNR</a:t>
              </a:r>
              <a:endParaRPr lang="en-US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6027" y="5165925"/>
              <a:ext cx="2150773" cy="1611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209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LEK Training Materials 2012\kiros\DSC087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548680"/>
            <a:ext cx="424847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283968" y="3140968"/>
            <a:ext cx="4860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The training team discussing with local administrators and extension  workers of </a:t>
            </a:r>
            <a:r>
              <a:rPr lang="en-US" dirty="0" err="1" smtClean="0">
                <a:solidFill>
                  <a:schemeClr val="tx1"/>
                </a:solidFill>
              </a:rPr>
              <a:t>Abreha</a:t>
            </a:r>
            <a:r>
              <a:rPr lang="en-US" dirty="0" smtClean="0">
                <a:solidFill>
                  <a:schemeClr val="tx1"/>
                </a:solidFill>
              </a:rPr>
              <a:t> We </a:t>
            </a:r>
            <a:r>
              <a:rPr lang="en-US" dirty="0" err="1" smtClean="0">
                <a:solidFill>
                  <a:schemeClr val="tx1"/>
                </a:solidFill>
              </a:rPr>
              <a:t>Atsibha</a:t>
            </a:r>
            <a:r>
              <a:rPr lang="en-US" dirty="0" smtClean="0">
                <a:solidFill>
                  <a:schemeClr val="tx1"/>
                </a:solidFill>
              </a:rPr>
              <a:t> village (12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of June, 2012)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E:\LEK Training Materials 2012\Photos from fieldwork\Picture 0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56992"/>
            <a:ext cx="4104456" cy="287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:\LEK Training Materials 2012\kiros\DSC087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76672"/>
            <a:ext cx="432048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355976" y="4309702"/>
            <a:ext cx="4572000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de-DE" kern="0" dirty="0" smtClean="0">
                <a:solidFill>
                  <a:schemeClr val="tx1"/>
                </a:solidFill>
              </a:rPr>
              <a:t>Training for two weeks (class, field , interview and feedback) AKT5 local knowledge acusition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de-DE" kern="0" dirty="0" smtClean="0">
                <a:solidFill>
                  <a:schemeClr val="tx1"/>
                </a:solidFill>
              </a:rPr>
              <a:t>Capacity building of seven local experts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r>
              <a:rPr lang="de-DE" kern="0" dirty="0" smtClean="0">
                <a:solidFill>
                  <a:schemeClr val="tx1"/>
                </a:solidFill>
              </a:rPr>
              <a:t> One MSc student defended her thesis</a:t>
            </a:r>
          </a:p>
          <a:p>
            <a:pPr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lang="de-DE" kern="0" dirty="0" smtClean="0">
                <a:solidFill>
                  <a:schemeClr val="tx1"/>
                </a:solidFill>
              </a:rPr>
              <a:t>            ongoing training in Melkassa</a:t>
            </a:r>
          </a:p>
        </p:txBody>
      </p:sp>
      <p:sp>
        <p:nvSpPr>
          <p:cNvPr id="7" name="Rectangle 6"/>
          <p:cNvSpPr/>
          <p:nvPr/>
        </p:nvSpPr>
        <p:spPr>
          <a:xfrm>
            <a:off x="1259632" y="0"/>
            <a:ext cx="7884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Local knowledge training using the AKT5 software and methodology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31700" y="400110"/>
            <a:ext cx="5688632" cy="47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 smtClean="0">
                <a:solidFill>
                  <a:srgbClr val="FF0000"/>
                </a:solidFill>
              </a:rPr>
              <a:t>Capacity develpment</a:t>
            </a:r>
            <a:r>
              <a:rPr lang="de-DE" sz="2400" b="1" kern="0" dirty="0" smtClean="0">
                <a:solidFill>
                  <a:schemeClr val="tx1"/>
                </a:solidFill>
              </a:rPr>
              <a:t>  </a:t>
            </a:r>
            <a:endParaRPr lang="en-US" sz="2400" b="1" dirty="0"/>
          </a:p>
        </p:txBody>
      </p:sp>
      <p:sp>
        <p:nvSpPr>
          <p:cNvPr id="9" name="Right Arrow 8"/>
          <p:cNvSpPr/>
          <p:nvPr/>
        </p:nvSpPr>
        <p:spPr>
          <a:xfrm>
            <a:off x="4499992" y="5951688"/>
            <a:ext cx="489204" cy="2677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93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5361459"/>
          </a:xfrm>
        </p:spPr>
        <p:txBody>
          <a:bodyPr/>
          <a:lstStyle/>
          <a:p>
            <a:r>
              <a:rPr lang="en-US" sz="2000" dirty="0" smtClean="0"/>
              <a:t>Characterize variation across scaling domain</a:t>
            </a:r>
          </a:p>
          <a:p>
            <a:pPr lvl="1"/>
            <a:r>
              <a:rPr lang="en-US" sz="2000" dirty="0" smtClean="0"/>
              <a:t>acquire local knowledge</a:t>
            </a:r>
          </a:p>
          <a:p>
            <a:pPr lvl="1"/>
            <a:r>
              <a:rPr lang="en-US" sz="2000" dirty="0" smtClean="0"/>
              <a:t>identify strengths and weaknesses (knowledge gaps)</a:t>
            </a:r>
          </a:p>
          <a:p>
            <a:pPr marL="342900" lvl="1" indent="-342900">
              <a:buFontTx/>
              <a:buChar char="•"/>
            </a:pPr>
            <a:r>
              <a:rPr lang="en-US" sz="2000" dirty="0" smtClean="0"/>
              <a:t>Design scaling so that promising </a:t>
            </a:r>
            <a:r>
              <a:rPr lang="en-US" sz="2000" b="1" u="sng" dirty="0" smtClean="0"/>
              <a:t>options are tested across sufficient range </a:t>
            </a:r>
            <a:r>
              <a:rPr lang="en-US" sz="2000" dirty="0" smtClean="0"/>
              <a:t>to refine our understanding of what works where and for whom </a:t>
            </a:r>
          </a:p>
          <a:p>
            <a:pPr lvl="1"/>
            <a:r>
              <a:rPr lang="en-US" sz="2000" dirty="0" smtClean="0"/>
              <a:t>measure performance of options</a:t>
            </a:r>
          </a:p>
          <a:p>
            <a:pPr lvl="1"/>
            <a:r>
              <a:rPr lang="en-US" sz="2000" dirty="0" smtClean="0"/>
              <a:t>Fit options to sites and farmer circumstances</a:t>
            </a:r>
          </a:p>
          <a:p>
            <a:r>
              <a:rPr lang="en-US" sz="2000" dirty="0" smtClean="0"/>
              <a:t>Establish participatory approach with farmers in which uncertainty and risk are understood, acknowledged and progressively reduced</a:t>
            </a:r>
          </a:p>
          <a:p>
            <a:pPr lvl="1"/>
            <a:r>
              <a:rPr lang="en-US" sz="2000" dirty="0" smtClean="0"/>
              <a:t>leave to farmers what they do best but</a:t>
            </a:r>
          </a:p>
          <a:p>
            <a:pPr lvl="1"/>
            <a:r>
              <a:rPr lang="en-US" sz="2000" dirty="0" smtClean="0"/>
              <a:t>learn collectively and systematically from experience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5688632" cy="47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 smtClean="0">
                <a:solidFill>
                  <a:srgbClr val="FF0000"/>
                </a:solidFill>
              </a:rPr>
              <a:t>conclusions</a:t>
            </a:r>
            <a:endParaRPr lang="en-US" sz="24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859216" cy="850106"/>
          </a:xfrm>
        </p:spPr>
        <p:txBody>
          <a:bodyPr/>
          <a:lstStyle/>
          <a:p>
            <a:r>
              <a:rPr lang="en-US" sz="2800" dirty="0" smtClean="0">
                <a:solidFill>
                  <a:srgbClr val="C00000"/>
                </a:solidFill>
              </a:rPr>
              <a:t>The approach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3816423" cy="253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7993459" cy="648245"/>
          </a:xfrm>
        </p:spPr>
        <p:txBody>
          <a:bodyPr/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Major development challenges in Ethiopia?</a:t>
            </a:r>
            <a:r>
              <a:rPr lang="de-DE" sz="2000" b="1" dirty="0" smtClean="0">
                <a:solidFill>
                  <a:srgbClr val="C00000"/>
                </a:solidFill>
              </a:rPr>
              <a:t> </a:t>
            </a:r>
            <a:endParaRPr lang="en-GB" sz="2000" b="1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512" y="764704"/>
            <a:ext cx="5040560" cy="6264696"/>
          </a:xfrm>
        </p:spPr>
        <p:txBody>
          <a:bodyPr/>
          <a:lstStyle/>
          <a:p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Land degradation </a:t>
            </a:r>
          </a:p>
          <a:p>
            <a:r>
              <a:rPr lang="en-US" sz="2000" dirty="0" smtClean="0"/>
              <a:t>low and erratic rainfall </a:t>
            </a:r>
          </a:p>
          <a:p>
            <a:r>
              <a:rPr lang="de-DE" sz="2000" dirty="0" smtClean="0"/>
              <a:t>Deforestation</a:t>
            </a:r>
          </a:p>
          <a:p>
            <a:r>
              <a:rPr lang="en-US" sz="2000" dirty="0" smtClean="0"/>
              <a:t>Scarcity of fuel wood compels farm households to burn manure and crop residues for household energy, decreasing yields and limiting the supply of animal feed</a:t>
            </a:r>
            <a:r>
              <a:rPr lang="en-GB" sz="2000" dirty="0" smtClean="0"/>
              <a:t> </a:t>
            </a:r>
          </a:p>
          <a:p>
            <a:r>
              <a:rPr lang="en-US" sz="2000" dirty="0" smtClean="0"/>
              <a:t>Limited access to external inputs (fertilizer, seed, pesticides, specialized machinery and appropriate technologies)</a:t>
            </a:r>
          </a:p>
          <a:p>
            <a:endParaRPr lang="de-DE" sz="2000" dirty="0" smtClean="0"/>
          </a:p>
          <a:p>
            <a:endParaRPr lang="de-DE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" name="Picture 7" descr="Bild 016treecutt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764704"/>
            <a:ext cx="361283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717032"/>
            <a:ext cx="36819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0"/>
            <a:ext cx="2915816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Introduction</a:t>
            </a:r>
            <a:endParaRPr 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1449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92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16016" y="2073052"/>
            <a:ext cx="295232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Contributors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 ICRAF</a:t>
            </a:r>
          </a:p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Dr Aster Gebrekirstos </a:t>
            </a:r>
          </a:p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Dr. Kiros Hadgu</a:t>
            </a:r>
          </a:p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Dr Fergus Sinclair </a:t>
            </a:r>
          </a:p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Dr Ermias Aynekulu</a:t>
            </a:r>
          </a:p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Mrs Martha Cronin</a:t>
            </a:r>
            <a:endParaRPr lang="de-DE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de-DE" b="1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ILRI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National partners</a:t>
            </a:r>
          </a:p>
          <a:p>
            <a:endParaRPr lang="de-DE" b="1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r>
              <a:rPr lang="de-DE" b="1" i="1" dirty="0" smtClean="0">
                <a:solidFill>
                  <a:srgbClr val="C00000"/>
                </a:solidFill>
                <a:latin typeface="Times New Roman" pitchFamily="18" charset="0"/>
              </a:rPr>
              <a:t>Our thanks to USAID/ILRI and all our partners</a:t>
            </a:r>
          </a:p>
          <a:p>
            <a:endParaRPr lang="de-DE" b="1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de-DE" b="1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de-DE" b="1" i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en-GB" b="1" i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 r="69778"/>
          <a:stretch>
            <a:fillRect/>
          </a:stretch>
        </p:blipFill>
        <p:spPr bwMode="auto">
          <a:xfrm>
            <a:off x="5076056" y="188640"/>
            <a:ext cx="319734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827584" y="3105835"/>
            <a:ext cx="603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i="1" dirty="0" smtClean="0">
                <a:solidFill>
                  <a:srgbClr val="FFFF00"/>
                </a:solidFill>
                <a:latin typeface="Times New Roman" pitchFamily="18" charset="0"/>
              </a:rPr>
              <a:t>Thank you for your attention!!!</a:t>
            </a:r>
          </a:p>
          <a:p>
            <a:r>
              <a:rPr lang="de-DE" b="1" i="1" dirty="0" smtClean="0">
                <a:solidFill>
                  <a:srgbClr val="FFFF00"/>
                </a:solidFill>
                <a:latin typeface="Times New Roman" pitchFamily="18" charset="0"/>
              </a:rPr>
              <a:t>Amesegenaleu!</a:t>
            </a:r>
          </a:p>
        </p:txBody>
      </p:sp>
    </p:spTree>
    <p:extLst>
      <p:ext uri="{BB962C8B-B14F-4D97-AF65-F5344CB8AC3E}">
        <p14:creationId xmlns:p14="http://schemas.microsoft.com/office/powerpoint/2010/main" val="4223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785813" y="115888"/>
            <a:ext cx="8358187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en-US" sz="2800">
              <a:solidFill>
                <a:schemeClr val="folHlink"/>
              </a:solidFill>
            </a:endParaRPr>
          </a:p>
          <a:p>
            <a:endParaRPr lang="en-US" sz="2800">
              <a:solidFill>
                <a:schemeClr val="folHlink"/>
              </a:solidFill>
            </a:endParaRPr>
          </a:p>
          <a:p>
            <a:endParaRPr lang="en-US" sz="2400"/>
          </a:p>
          <a:p>
            <a:endParaRPr lang="en-US" sz="2400">
              <a:solidFill>
                <a:schemeClr val="folHlink"/>
              </a:solidFill>
            </a:endParaRPr>
          </a:p>
          <a:p>
            <a:r>
              <a:rPr lang="en-US" sz="2400"/>
              <a:t>	 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785813" y="3500438"/>
            <a:ext cx="835818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en-US" sz="2400" b="0"/>
          </a:p>
          <a:p>
            <a:endParaRPr lang="en-US" sz="2400" b="0"/>
          </a:p>
          <a:p>
            <a:endParaRPr lang="en-US" sz="2400" b="0"/>
          </a:p>
        </p:txBody>
      </p:sp>
      <p:sp>
        <p:nvSpPr>
          <p:cNvPr id="7174" name="Text Box 2"/>
          <p:cNvSpPr txBox="1">
            <a:spLocks noChangeArrowheads="1"/>
          </p:cNvSpPr>
          <p:nvPr/>
        </p:nvSpPr>
        <p:spPr bwMode="auto">
          <a:xfrm>
            <a:off x="251619" y="-214313"/>
            <a:ext cx="7993062" cy="101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defRPr/>
            </a:pPr>
            <a:endParaRPr lang="en-US" sz="3200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defRPr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Overcoming the challenges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25400" y="692696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Can </a:t>
            </a:r>
            <a:r>
              <a:rPr lang="en-US" sz="2800" dirty="0" smtClean="0">
                <a:solidFill>
                  <a:schemeClr val="tx1"/>
                </a:solidFill>
              </a:rPr>
              <a:t>sustainable intensification  </a:t>
            </a:r>
            <a:r>
              <a:rPr lang="en-US" sz="2800" dirty="0">
                <a:solidFill>
                  <a:schemeClr val="tx1"/>
                </a:solidFill>
              </a:rPr>
              <a:t>overcome some of the </a:t>
            </a:r>
            <a:r>
              <a:rPr lang="en-US" sz="2800" dirty="0" smtClean="0">
                <a:solidFill>
                  <a:schemeClr val="tx1"/>
                </a:solidFill>
              </a:rPr>
              <a:t>development challenges? </a:t>
            </a:r>
            <a:r>
              <a:rPr lang="en-US" sz="2800" dirty="0">
                <a:solidFill>
                  <a:schemeClr val="tx1"/>
                </a:solidFill>
              </a:rPr>
              <a:t>YES!</a:t>
            </a:r>
          </a:p>
          <a:p>
            <a:pPr lvl="1">
              <a:defRPr/>
            </a:pPr>
            <a:endParaRPr lang="en-US" sz="2800" kern="0" dirty="0">
              <a:solidFill>
                <a:schemeClr val="tx1"/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800" b="0" kern="0" dirty="0">
                <a:solidFill>
                  <a:schemeClr val="tx1"/>
                </a:solidFill>
              </a:rPr>
              <a:t>Sustainable intensification of mixed tree-crop-livestock systems on farms and within farming landscapes can reverse land degradation, and improve crop productivity, livestock feed availability and food security (</a:t>
            </a:r>
            <a:r>
              <a:rPr lang="en-US" sz="2800" b="0" kern="0" dirty="0" err="1">
                <a:solidFill>
                  <a:schemeClr val="tx1"/>
                </a:solidFill>
              </a:rPr>
              <a:t>Garrity</a:t>
            </a:r>
            <a:r>
              <a:rPr lang="en-US" sz="2800" b="0" kern="0" dirty="0">
                <a:solidFill>
                  <a:schemeClr val="tx1"/>
                </a:solidFill>
              </a:rPr>
              <a:t> et al., 2010</a:t>
            </a:r>
            <a:r>
              <a:rPr lang="en-US" sz="2800" b="0" kern="0" dirty="0" smtClean="0">
                <a:solidFill>
                  <a:schemeClr val="tx1"/>
                </a:solidFill>
              </a:rPr>
              <a:t>).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r>
              <a:rPr lang="en-GB" sz="2800" dirty="0"/>
              <a:t>Transform key production systems through sustainable intensification</a:t>
            </a:r>
          </a:p>
          <a:p>
            <a:pPr lvl="1">
              <a:buFont typeface="Arial" pitchFamily="34" charset="0"/>
              <a:buChar char="•"/>
              <a:defRPr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2500313"/>
            <a:ext cx="8496300" cy="30956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lang="en-US" sz="2000" b="0" kern="0" dirty="0">
                <a:latin typeface="+mn-lt"/>
              </a:rPr>
              <a:t> </a:t>
            </a:r>
          </a:p>
        </p:txBody>
      </p:sp>
      <p:pic>
        <p:nvPicPr>
          <p:cNvPr id="9224" name="Picture 2" descr="H:\New Folder (4)\pictures from harar and adama_seleced pictures\Picture 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1013" y="5000625"/>
            <a:ext cx="30511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2" descr="H:\AerialPhoto_Coverted_To_TIFF_For_ERDAS\July_4_2007\Edaga Arb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625"/>
            <a:ext cx="30718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4" descr="H:\Dennis_Dryland Workshop\Desta\Rama &amp; Adua picture 2010\DSC022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5000625"/>
            <a:ext cx="30718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965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064896" cy="476672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The challenge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640960" cy="5246043"/>
          </a:xfrm>
        </p:spPr>
        <p:txBody>
          <a:bodyPr/>
          <a:lstStyle/>
          <a:p>
            <a:r>
              <a:rPr lang="en-US" sz="2400" dirty="0" smtClean="0"/>
              <a:t>Fine grained variation in: </a:t>
            </a:r>
          </a:p>
          <a:p>
            <a:pPr lvl="1"/>
            <a:r>
              <a:rPr lang="en-US" sz="2400" dirty="0" smtClean="0"/>
              <a:t>soil (biota)</a:t>
            </a:r>
          </a:p>
          <a:p>
            <a:pPr lvl="1"/>
            <a:r>
              <a:rPr lang="en-US" sz="2400" dirty="0"/>
              <a:t>c</a:t>
            </a:r>
            <a:r>
              <a:rPr lang="en-US" sz="2400" dirty="0" smtClean="0"/>
              <a:t>limate (altitude)</a:t>
            </a:r>
          </a:p>
          <a:p>
            <a:pPr lvl="1"/>
            <a:r>
              <a:rPr lang="en-US" sz="2400" dirty="0"/>
              <a:t>f</a:t>
            </a:r>
            <a:r>
              <a:rPr lang="en-US" sz="2400" dirty="0" smtClean="0"/>
              <a:t>arming practices</a:t>
            </a:r>
          </a:p>
          <a:p>
            <a:pPr lvl="1"/>
            <a:r>
              <a:rPr lang="en-US" sz="2400" dirty="0"/>
              <a:t>h</a:t>
            </a:r>
            <a:r>
              <a:rPr lang="en-US" sz="2400" dirty="0" smtClean="0"/>
              <a:t>ousehold characteristics</a:t>
            </a:r>
          </a:p>
          <a:p>
            <a:pPr lvl="1"/>
            <a:r>
              <a:rPr lang="en-US" sz="2400" dirty="0"/>
              <a:t>m</a:t>
            </a:r>
            <a:r>
              <a:rPr lang="en-US" sz="2400" dirty="0" smtClean="0"/>
              <a:t>arket opportunities</a:t>
            </a:r>
          </a:p>
          <a:p>
            <a:pPr lvl="1"/>
            <a:r>
              <a:rPr lang="en-US" sz="2400" dirty="0" smtClean="0"/>
              <a:t>social capital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olicy and its implementation</a:t>
            </a:r>
          </a:p>
          <a:p>
            <a:pPr lvl="1"/>
            <a:endParaRPr 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882355" cy="292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91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105941" y="153840"/>
            <a:ext cx="8210475" cy="206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endParaRPr lang="en-US" sz="2800" dirty="0">
              <a:solidFill>
                <a:schemeClr val="folHlink"/>
              </a:solidFill>
            </a:endParaRPr>
          </a:p>
          <a:p>
            <a:endParaRPr lang="en-US" sz="2800" dirty="0">
              <a:solidFill>
                <a:schemeClr val="folHlin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400" dirty="0"/>
          </a:p>
          <a:p>
            <a:endParaRPr lang="en-US" sz="2400" dirty="0">
              <a:solidFill>
                <a:schemeClr val="folHlink"/>
              </a:solidFill>
            </a:endParaRPr>
          </a:p>
          <a:p>
            <a:r>
              <a:rPr lang="en-US" sz="2400" dirty="0"/>
              <a:t>	 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785813" y="3500438"/>
            <a:ext cx="835818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endParaRPr lang="en-US" sz="2400" b="0"/>
          </a:p>
          <a:p>
            <a:endParaRPr lang="en-US" sz="2400" b="0"/>
          </a:p>
          <a:p>
            <a:endParaRPr lang="en-US" sz="2400" b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2500313"/>
            <a:ext cx="8496300" cy="30956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sz="2000" b="0" kern="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defRPr/>
            </a:pPr>
            <a:r>
              <a:rPr lang="en-US" sz="2000" b="0" kern="0" dirty="0">
                <a:latin typeface="+mn-lt"/>
              </a:rPr>
              <a:t> 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44808" y="44624"/>
            <a:ext cx="8447671" cy="345581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+mj-lt"/>
              </a:rPr>
              <a:t>The requirements</a:t>
            </a:r>
          </a:p>
          <a:p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+mn-lt"/>
              </a:rPr>
              <a:t>It requires making effective use of a combination of local ecological knowledge, farmer preferences, market opportunities  and science-based understanding of component interactions</a:t>
            </a:r>
          </a:p>
          <a:p>
            <a:endParaRPr lang="de-DE" sz="2400" dirty="0" smtClean="0"/>
          </a:p>
          <a:p>
            <a:r>
              <a:rPr lang="de-DE" sz="2400" dirty="0" smtClean="0"/>
              <a:t>Community mobilization is key for success </a:t>
            </a:r>
          </a:p>
          <a:p>
            <a:endParaRPr lang="de-DE" sz="2400" dirty="0" smtClean="0">
              <a:solidFill>
                <a:schemeClr val="tx1"/>
              </a:solidFill>
              <a:latin typeface="+mn-lt"/>
            </a:endParaRPr>
          </a:p>
          <a:p>
            <a:r>
              <a:rPr lang="de-DE" sz="2400" dirty="0" smtClean="0">
                <a:solidFill>
                  <a:schemeClr val="tx1"/>
                </a:solidFill>
                <a:latin typeface="+mn-lt"/>
              </a:rPr>
              <a:t>It also requires strong partnership (among CG centers, partners...)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Arial" pitchFamily="34" charset="0"/>
              <a:buChar char="•"/>
              <a:defRPr/>
            </a:pPr>
            <a:endParaRPr lang="en-US" sz="2400" b="0" kern="0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3671392" cy="3330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273" y="3500438"/>
            <a:ext cx="5561892" cy="33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54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24936" cy="58326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372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931693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/>
              <a:t>RC2 will focus on exploiting </a:t>
            </a:r>
            <a:r>
              <a:rPr lang="en-GB" sz="2400" dirty="0"/>
              <a:t>the potential for peer-to-peer knowledge exchange within communities and on opportunities for strengthening and augmenting existing practises with external innovation. </a:t>
            </a:r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The </a:t>
            </a:r>
            <a:r>
              <a:rPr lang="en-GB" sz="2400" dirty="0"/>
              <a:t>three key deliverables are</a:t>
            </a:r>
            <a:r>
              <a:rPr lang="en-GB" sz="2400" dirty="0" smtClean="0"/>
              <a:t>:</a:t>
            </a:r>
          </a:p>
          <a:p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2400" dirty="0"/>
              <a:t>Bio-physical and socio-economic </a:t>
            </a:r>
            <a:r>
              <a:rPr lang="en-GB" sz="2400" dirty="0" smtClean="0"/>
              <a:t>benchmarks </a:t>
            </a:r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2400" dirty="0"/>
              <a:t>Community knowledge exchange groups (CKEGs)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2400" dirty="0"/>
              <a:t>Opportunities for scaling innovation (endogenous and exogenous</a:t>
            </a:r>
            <a:r>
              <a:rPr lang="en-GB" sz="2400" dirty="0" smtClean="0"/>
              <a:t>)</a:t>
            </a:r>
          </a:p>
          <a:p>
            <a:pPr lvl="0"/>
            <a:endParaRPr lang="de-DE" sz="2400" dirty="0"/>
          </a:p>
          <a:p>
            <a:pPr lvl="0"/>
            <a:r>
              <a:rPr lang="de-DE" sz="2400" dirty="0" smtClean="0"/>
              <a:t>	Based on the out come of RC1 exsisting functional CKEGs and/or  establish new</a:t>
            </a:r>
            <a:endParaRPr lang="en-GB" sz="2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79388" y="188913"/>
            <a:ext cx="6480175" cy="719137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de-DE" sz="28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Main objectives of RC2</a:t>
            </a:r>
            <a:endParaRPr lang="en-US" sz="2800" kern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613880" y="5445224"/>
            <a:ext cx="648072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43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3568" y="548680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C00000"/>
                </a:solidFill>
                <a:latin typeface="+mj-lt"/>
              </a:rPr>
              <a:t>Research Questions</a:t>
            </a:r>
          </a:p>
          <a:p>
            <a:endParaRPr lang="de-DE" b="1" dirty="0"/>
          </a:p>
          <a:p>
            <a:endParaRPr lang="en-GB" dirty="0"/>
          </a:p>
          <a:p>
            <a:pPr lvl="0"/>
            <a:r>
              <a:rPr lang="en-GB" sz="2000" dirty="0"/>
              <a:t>What benchmarks are appropriate for meeting the needs of monitoring progress towards AR-EH / </a:t>
            </a:r>
            <a:r>
              <a:rPr lang="en-GB" sz="2000" dirty="0" err="1"/>
              <a:t>FtF</a:t>
            </a:r>
            <a:r>
              <a:rPr lang="en-GB" sz="2000" dirty="0"/>
              <a:t> development outcomes at the household level</a:t>
            </a:r>
            <a:r>
              <a:rPr lang="en-GB" sz="2000" dirty="0" smtClean="0"/>
              <a:t>?</a:t>
            </a:r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How can CKEGs be constituted to make the best use of knowledge that already exists within communities and to act as a platform for the acquisition and application of new </a:t>
            </a:r>
            <a:r>
              <a:rPr lang="en-GB" sz="2000" dirty="0" smtClean="0"/>
              <a:t>knowledge (intervention options)?</a:t>
            </a:r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How can gender equity be properly ensured in the formation and operation of CKEGs</a:t>
            </a:r>
            <a:r>
              <a:rPr lang="en-GB" sz="2000" dirty="0" smtClean="0"/>
              <a:t>.</a:t>
            </a:r>
          </a:p>
          <a:p>
            <a:pPr lvl="0"/>
            <a:endParaRPr lang="de-DE" sz="2000" dirty="0"/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How can communities be organised to capitalise on a range of opportunities for scaling innovation in ways that are both equitably targeted and cost effective?</a:t>
            </a:r>
          </a:p>
        </p:txBody>
      </p:sp>
    </p:spTree>
    <p:extLst>
      <p:ext uri="{BB962C8B-B14F-4D97-AF65-F5344CB8AC3E}">
        <p14:creationId xmlns:p14="http://schemas.microsoft.com/office/powerpoint/2010/main" val="11889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GB" b="1" dirty="0"/>
              <a:t>Hypotheses</a:t>
            </a:r>
            <a:endParaRPr lang="en-GB" dirty="0"/>
          </a:p>
          <a:p>
            <a:pPr lvl="0"/>
            <a:r>
              <a:rPr lang="en-GB" dirty="0"/>
              <a:t>Based on proper characterisation and stratification (RC1), it is possible to constructs cost-effective suites of benchmarks that are effective sources of knowledge for communities, they can underpin meaningful M and E and do not require exhaustive and expensive household surveys.</a:t>
            </a:r>
          </a:p>
          <a:p>
            <a:pPr lvl="0"/>
            <a:r>
              <a:rPr lang="en-GB" dirty="0"/>
              <a:t>Effective sharing of existing knowledge within communities through CKEGs can be effective in generating development outcomes before exogenous innovation is brought into play.</a:t>
            </a:r>
          </a:p>
          <a:p>
            <a:pPr lvl="0"/>
            <a:r>
              <a:rPr lang="en-GB" dirty="0"/>
              <a:t>CKEGs can also form a strong platform for the introduction and integration of exogenous technologies.</a:t>
            </a:r>
          </a:p>
          <a:p>
            <a:pPr lvl="0"/>
            <a:r>
              <a:rPr lang="en-GB" dirty="0"/>
              <a:t>A balanced analysis of endogenous and exogenous opportunities that focus on bottom-up integration rather than top-down introduction is a more effective mechanism for implementing sustainable intensification at a household level.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83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3491</TotalTime>
  <Words>1166</Words>
  <Application>Microsoft Office PowerPoint</Application>
  <PresentationFormat>On-screen Show (4:3)</PresentationFormat>
  <Paragraphs>202</Paragraphs>
  <Slides>20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Major development challenges in Ethiopia? </vt:lpstr>
      <vt:lpstr>PowerPoint Presentation</vt:lpstr>
      <vt:lpstr>The challenge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process contd</vt:lpstr>
      <vt:lpstr>Participatory resource mapping:  integrating trees in fields, farms and landscapes  </vt:lpstr>
      <vt:lpstr>Participatory resource mapping of the farming system:  </vt:lpstr>
      <vt:lpstr>PowerPoint Presentation</vt:lpstr>
      <vt:lpstr>PowerPoint Presentation</vt:lpstr>
      <vt:lpstr>Forms of intervention</vt:lpstr>
      <vt:lpstr>PowerPoint Presentation</vt:lpstr>
      <vt:lpstr>The approach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aster</dc:creator>
  <cp:lastModifiedBy>visit</cp:lastModifiedBy>
  <cp:revision>75</cp:revision>
  <dcterms:created xsi:type="dcterms:W3CDTF">2013-02-10T11:15:39Z</dcterms:created>
  <dcterms:modified xsi:type="dcterms:W3CDTF">2013-02-13T10:07:29Z</dcterms:modified>
</cp:coreProperties>
</file>